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88" r:id="rId6"/>
    <p:sldId id="259" r:id="rId7"/>
    <p:sldId id="262" r:id="rId8"/>
    <p:sldId id="263" r:id="rId9"/>
    <p:sldId id="287" r:id="rId10"/>
    <p:sldId id="264" r:id="rId11"/>
    <p:sldId id="265" r:id="rId12"/>
    <p:sldId id="266" r:id="rId13"/>
    <p:sldId id="267" r:id="rId14"/>
    <p:sldId id="268" r:id="rId15"/>
    <p:sldId id="269" r:id="rId16"/>
    <p:sldId id="270" r:id="rId17"/>
    <p:sldId id="271" r:id="rId18"/>
    <p:sldId id="272" r:id="rId19"/>
    <p:sldId id="273" r:id="rId20"/>
    <p:sldId id="276" r:id="rId21"/>
    <p:sldId id="295" r:id="rId22"/>
    <p:sldId id="274" r:id="rId23"/>
    <p:sldId id="275" r:id="rId24"/>
    <p:sldId id="277" r:id="rId25"/>
    <p:sldId id="279" r:id="rId26"/>
    <p:sldId id="280" r:id="rId27"/>
    <p:sldId id="289" r:id="rId28"/>
    <p:sldId id="290" r:id="rId29"/>
    <p:sldId id="291" r:id="rId30"/>
    <p:sldId id="292" r:id="rId31"/>
    <p:sldId id="293" r:id="rId32"/>
    <p:sldId id="282" r:id="rId33"/>
    <p:sldId id="283" r:id="rId34"/>
    <p:sldId id="285" r:id="rId35"/>
    <p:sldId id="286" r:id="rId36"/>
    <p:sldId id="26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9" d="100"/>
          <a:sy n="79" d="100"/>
        </p:scale>
        <p:origin x="-384" y="-7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5/26/2014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pPr/>
              <a:t>5/26/2014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pPr/>
              <a:t>5/26/2014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pPr/>
              <a:t>5/26/2014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5/26/2014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pPr/>
              <a:t>5/26/2014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1898073"/>
          </a:xfrm>
        </p:spPr>
        <p:txBody>
          <a:bodyPr/>
          <a:lstStyle/>
          <a:p>
            <a:r>
              <a:rPr lang="en-US" dirty="0"/>
              <a:t>Maze </a:t>
            </a:r>
            <a:r>
              <a:rPr lang="en-US" dirty="0" smtClean="0"/>
              <a:t>Solving Using </a:t>
            </a:r>
            <a:r>
              <a:rPr lang="en-US" dirty="0"/>
              <a:t>a </a:t>
            </a:r>
            <a:r>
              <a:rPr lang="en-US" dirty="0" smtClean="0"/>
              <a:t>Robot</a:t>
            </a:r>
            <a:endParaRPr lang="en-US" dirty="0"/>
          </a:p>
        </p:txBody>
      </p:sp>
      <p:sp>
        <p:nvSpPr>
          <p:cNvPr id="3" name="Subtitle 2"/>
          <p:cNvSpPr>
            <a:spLocks noGrp="1"/>
          </p:cNvSpPr>
          <p:nvPr>
            <p:ph type="subTitle" idx="1"/>
          </p:nvPr>
        </p:nvSpPr>
        <p:spPr>
          <a:xfrm>
            <a:off x="1154955" y="3522518"/>
            <a:ext cx="8825658" cy="2763982"/>
          </a:xfrm>
        </p:spPr>
        <p:txBody>
          <a:bodyPr>
            <a:normAutofit fontScale="92500" lnSpcReduction="10000"/>
          </a:bodyPr>
          <a:lstStyle/>
          <a:p>
            <a:r>
              <a:rPr lang="en-US" dirty="0"/>
              <a:t>Under the esteemed guidance of</a:t>
            </a:r>
          </a:p>
          <a:p>
            <a:r>
              <a:rPr lang="en-US" dirty="0"/>
              <a:t>Mrs. K Neeraja</a:t>
            </a:r>
          </a:p>
          <a:p>
            <a:r>
              <a:rPr lang="en-US" dirty="0" smtClean="0"/>
              <a:t>Assistant Professor</a:t>
            </a:r>
          </a:p>
          <a:p>
            <a:pPr algn="r"/>
            <a:r>
              <a:rPr lang="en-US" b="1" dirty="0"/>
              <a:t>B. Rahul Raju (10011P0502</a:t>
            </a:r>
            <a:r>
              <a:rPr lang="en-US" b="1" dirty="0" smtClean="0"/>
              <a:t>) </a:t>
            </a:r>
          </a:p>
          <a:p>
            <a:pPr algn="r"/>
            <a:r>
              <a:rPr lang="en-US" b="1" dirty="0" smtClean="0"/>
              <a:t>P</a:t>
            </a:r>
            <a:r>
              <a:rPr lang="en-US" b="1" dirty="0"/>
              <a:t>. </a:t>
            </a:r>
            <a:r>
              <a:rPr lang="en-US" b="1" dirty="0" err="1" smtClean="0"/>
              <a:t>Phaneendra</a:t>
            </a:r>
            <a:r>
              <a:rPr lang="en-US" b="1" dirty="0" smtClean="0"/>
              <a:t> </a:t>
            </a:r>
            <a:r>
              <a:rPr lang="en-US" b="1" dirty="0"/>
              <a:t>(10011P0514</a:t>
            </a:r>
            <a:r>
              <a:rPr lang="en-US" b="1" dirty="0" smtClean="0"/>
              <a:t>) </a:t>
            </a:r>
          </a:p>
          <a:p>
            <a:pPr algn="r"/>
            <a:r>
              <a:rPr lang="en-US" b="1" dirty="0" smtClean="0"/>
              <a:t>Raghav </a:t>
            </a:r>
            <a:r>
              <a:rPr lang="en-US" b="1" dirty="0"/>
              <a:t>Mishra (10011P0517) </a:t>
            </a:r>
            <a:endParaRPr lang="en-US" b="1" dirty="0" smtClean="0"/>
          </a:p>
          <a:p>
            <a:pPr algn="r"/>
            <a:r>
              <a:rPr lang="en-US" b="1" dirty="0" smtClean="0"/>
              <a:t>T</a:t>
            </a:r>
            <a:r>
              <a:rPr lang="en-US" b="1" dirty="0"/>
              <a:t>. </a:t>
            </a:r>
            <a:r>
              <a:rPr lang="en-US" b="1" dirty="0" err="1"/>
              <a:t>Siddartha</a:t>
            </a:r>
            <a:r>
              <a:rPr lang="en-US" b="1" dirty="0"/>
              <a:t> Reddy (10011P0518)</a:t>
            </a:r>
            <a:endParaRPr lang="en-US" dirty="0"/>
          </a:p>
          <a:p>
            <a:endParaRPr lang="en-US" dirty="0"/>
          </a:p>
        </p:txBody>
      </p:sp>
    </p:spTree>
    <p:extLst>
      <p:ext uri="{BB962C8B-B14F-4D97-AF65-F5344CB8AC3E}">
        <p14:creationId xmlns:p14="http://schemas.microsoft.com/office/powerpoint/2010/main" xmlns="" val="14603541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Pololu’s 3pi Robot </a:t>
            </a:r>
            <a:endParaRPr lang="en-US" dirty="0"/>
          </a:p>
        </p:txBody>
      </p:sp>
      <p:sp>
        <p:nvSpPr>
          <p:cNvPr id="3" name="Content Placeholder 2"/>
          <p:cNvSpPr>
            <a:spLocks noGrp="1"/>
          </p:cNvSpPr>
          <p:nvPr>
            <p:ph idx="1"/>
          </p:nvPr>
        </p:nvSpPr>
        <p:spPr/>
        <p:txBody>
          <a:bodyPr>
            <a:normAutofit lnSpcReduction="10000"/>
          </a:bodyPr>
          <a:lstStyle/>
          <a:p>
            <a:r>
              <a:rPr lang="en-US" b="1" dirty="0"/>
              <a:t>1. Battery: </a:t>
            </a:r>
            <a:r>
              <a:rPr lang="en-US" dirty="0"/>
              <a:t>This demo displays the battery voltage in millivolts, which should be above 5000 (5.0 Volts) for </a:t>
            </a:r>
            <a:r>
              <a:rPr lang="en-US" dirty="0" smtClean="0"/>
              <a:t>a fully-charged </a:t>
            </a:r>
            <a:r>
              <a:rPr lang="en-US" dirty="0"/>
              <a:t>set of batteries. Removing the jumper marked ADC6 will separate the battery voltage </a:t>
            </a:r>
            <a:r>
              <a:rPr lang="en-US" dirty="0" smtClean="0"/>
              <a:t>measurement circuit </a:t>
            </a:r>
            <a:r>
              <a:rPr lang="en-US" dirty="0"/>
              <a:t>from the analog input, causing the number displayed to drop to some low value.</a:t>
            </a:r>
          </a:p>
          <a:p>
            <a:r>
              <a:rPr lang="en-US" b="1" dirty="0"/>
              <a:t>2. LEDs: </a:t>
            </a:r>
            <a:r>
              <a:rPr lang="en-US" dirty="0"/>
              <a:t>Blinks the red and green user LEDs on the underside of the board. If you have soldered in the </a:t>
            </a:r>
            <a:r>
              <a:rPr lang="en-US" dirty="0" smtClean="0"/>
              <a:t>optional user </a:t>
            </a:r>
            <a:r>
              <a:rPr lang="en-US" dirty="0"/>
              <a:t>LEDs, they will also blink</a:t>
            </a:r>
            <a:r>
              <a:rPr lang="en-US" dirty="0" smtClean="0"/>
              <a:t>.</a:t>
            </a:r>
          </a:p>
          <a:p>
            <a:r>
              <a:rPr lang="en-US" dirty="0"/>
              <a:t>3. </a:t>
            </a:r>
            <a:r>
              <a:rPr lang="en-US" b="1" dirty="0" err="1"/>
              <a:t>Trimpot</a:t>
            </a:r>
            <a:r>
              <a:rPr lang="en-US" b="1" dirty="0"/>
              <a:t>: </a:t>
            </a:r>
            <a:r>
              <a:rPr lang="en-US" dirty="0"/>
              <a:t>Displays the position of the user trimmer potentiometer, which is located on the underside of </a:t>
            </a:r>
            <a:r>
              <a:rPr lang="en-US" dirty="0" smtClean="0"/>
              <a:t>the board</a:t>
            </a:r>
            <a:r>
              <a:rPr lang="en-US" dirty="0"/>
              <a:t>, as a number between 0 and 1023. While displaying the value, this demo also blinks the LEDs and plays </a:t>
            </a:r>
            <a:r>
              <a:rPr lang="en-US" dirty="0" smtClean="0"/>
              <a:t>a note </a:t>
            </a:r>
            <a:r>
              <a:rPr lang="en-US" dirty="0"/>
              <a:t>whose frequency is a function of the current reading. It is easiest to turn the </a:t>
            </a:r>
            <a:r>
              <a:rPr lang="en-US" dirty="0" err="1"/>
              <a:t>trimpot</a:t>
            </a:r>
            <a:r>
              <a:rPr lang="en-US" dirty="0"/>
              <a:t> using a 2mm </a:t>
            </a:r>
            <a:r>
              <a:rPr lang="en-US" dirty="0" smtClean="0"/>
              <a:t>flat-head screwdriver</a:t>
            </a:r>
            <a:r>
              <a:rPr lang="en-US" dirty="0"/>
              <a:t>.</a:t>
            </a:r>
          </a:p>
        </p:txBody>
      </p:sp>
    </p:spTree>
    <p:extLst>
      <p:ext uri="{BB962C8B-B14F-4D97-AF65-F5344CB8AC3E}">
        <p14:creationId xmlns:p14="http://schemas.microsoft.com/office/powerpoint/2010/main" xmlns="" val="5480354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Pololu’s 3pi Robot </a:t>
            </a:r>
            <a:endParaRPr lang="en-US" dirty="0"/>
          </a:p>
        </p:txBody>
      </p:sp>
      <p:sp>
        <p:nvSpPr>
          <p:cNvPr id="3" name="Content Placeholder 2"/>
          <p:cNvSpPr>
            <a:spLocks noGrp="1"/>
          </p:cNvSpPr>
          <p:nvPr>
            <p:ph idx="1"/>
          </p:nvPr>
        </p:nvSpPr>
        <p:spPr/>
        <p:txBody>
          <a:bodyPr>
            <a:normAutofit/>
          </a:bodyPr>
          <a:lstStyle/>
          <a:p>
            <a:r>
              <a:rPr lang="en-US" dirty="0"/>
              <a:t>4. </a:t>
            </a:r>
            <a:r>
              <a:rPr lang="en-US" b="1" dirty="0"/>
              <a:t>Sensors: </a:t>
            </a:r>
            <a:r>
              <a:rPr lang="en-US" dirty="0"/>
              <a:t>Show the current readings of the IR sensors using a bar graph. Bigger bars mean lower </a:t>
            </a:r>
            <a:r>
              <a:rPr lang="en-US" dirty="0" smtClean="0"/>
              <a:t>reflectance. Placing </a:t>
            </a:r>
            <a:r>
              <a:rPr lang="en-US" dirty="0"/>
              <a:t>a reflective object such as your finger under one of the sensors will cause the corresponding reading </a:t>
            </a:r>
            <a:r>
              <a:rPr lang="en-US" dirty="0" smtClean="0"/>
              <a:t>to drop </a:t>
            </a:r>
            <a:r>
              <a:rPr lang="en-US" dirty="0"/>
              <a:t>visibly on the graph. This demo also displays “C” to indicate that button C has an effect—press C and </a:t>
            </a:r>
            <a:r>
              <a:rPr lang="en-US" dirty="0" smtClean="0"/>
              <a:t>the IR </a:t>
            </a:r>
            <a:r>
              <a:rPr lang="en-US" dirty="0"/>
              <a:t>emitters will be turned off. In indoor lighting conditions away from bright incandescent or halogen lights</a:t>
            </a:r>
            <a:r>
              <a:rPr lang="en-US" dirty="0" smtClean="0"/>
              <a:t>,</a:t>
            </a:r>
            <a:r>
              <a:rPr lang="en-US" dirty="0"/>
              <a:t> all of the sensors should return entirely black readings with IR off. Removing the jumper marked PC5 </a:t>
            </a:r>
            <a:r>
              <a:rPr lang="en-US" dirty="0" smtClean="0"/>
              <a:t>disables control </a:t>
            </a:r>
            <a:r>
              <a:rPr lang="en-US" dirty="0"/>
              <a:t>of the emitters, causing them to always be on</a:t>
            </a:r>
            <a:r>
              <a:rPr lang="en-US" dirty="0" smtClean="0"/>
              <a:t>.</a:t>
            </a:r>
          </a:p>
          <a:p>
            <a:r>
              <a:rPr lang="en-US" dirty="0" smtClean="0"/>
              <a:t>5. </a:t>
            </a:r>
            <a:r>
              <a:rPr lang="en-US" b="1" dirty="0"/>
              <a:t>Music: </a:t>
            </a:r>
            <a:r>
              <a:rPr lang="en-US" dirty="0"/>
              <a:t>Plays an adaptation of J. S. Bach’s Fugue in D Minor for microcontroller and </a:t>
            </a:r>
            <a:r>
              <a:rPr lang="en-US" dirty="0" err="1"/>
              <a:t>piezo</a:t>
            </a:r>
            <a:r>
              <a:rPr lang="en-US" dirty="0"/>
              <a:t>, while </a:t>
            </a:r>
            <a:r>
              <a:rPr lang="en-US" dirty="0" smtClean="0"/>
              <a:t>scrolling a </a:t>
            </a:r>
            <a:r>
              <a:rPr lang="en-US" dirty="0"/>
              <a:t>text display. This demonstrates the ability of the 3pi to play music in the background.</a:t>
            </a:r>
          </a:p>
        </p:txBody>
      </p:sp>
    </p:spTree>
    <p:extLst>
      <p:ext uri="{BB962C8B-B14F-4D97-AF65-F5344CB8AC3E}">
        <p14:creationId xmlns:p14="http://schemas.microsoft.com/office/powerpoint/2010/main" xmlns="" val="1471845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Pololu’s 3pi Robot </a:t>
            </a:r>
            <a:endParaRPr lang="en-US" dirty="0"/>
          </a:p>
        </p:txBody>
      </p:sp>
      <p:sp>
        <p:nvSpPr>
          <p:cNvPr id="3" name="Content Placeholder 2"/>
          <p:cNvSpPr>
            <a:spLocks noGrp="1"/>
          </p:cNvSpPr>
          <p:nvPr>
            <p:ph idx="1"/>
          </p:nvPr>
        </p:nvSpPr>
        <p:spPr/>
        <p:txBody>
          <a:bodyPr/>
          <a:lstStyle/>
          <a:p>
            <a:r>
              <a:rPr lang="en-US" dirty="0"/>
              <a:t>6</a:t>
            </a:r>
            <a:r>
              <a:rPr lang="en-US" dirty="0" smtClean="0"/>
              <a:t>. </a:t>
            </a:r>
            <a:r>
              <a:rPr lang="en-US" b="1" dirty="0"/>
              <a:t>Motors: </a:t>
            </a:r>
            <a:r>
              <a:rPr lang="en-US" dirty="0"/>
              <a:t>Hold down A or C to run the motor on the corresponding side, or hold down both buttons to </a:t>
            </a:r>
            <a:r>
              <a:rPr lang="en-US" dirty="0" smtClean="0"/>
              <a:t>run both </a:t>
            </a:r>
            <a:r>
              <a:rPr lang="en-US" dirty="0"/>
              <a:t>motors simultaneously. The motors will gradually ramp up to speed; in your own programs, you can </a:t>
            </a:r>
            <a:r>
              <a:rPr lang="en-US" dirty="0" smtClean="0"/>
              <a:t>switch them </a:t>
            </a:r>
            <a:r>
              <a:rPr lang="en-US" dirty="0"/>
              <a:t>on much more suddenly. Tap A or C to switch the corresponding motor to reverse (the button letter </a:t>
            </a:r>
            <a:r>
              <a:rPr lang="en-US" dirty="0" smtClean="0"/>
              <a:t>becomes lowercase </a:t>
            </a:r>
            <a:r>
              <a:rPr lang="en-US" dirty="0"/>
              <a:t>if </a:t>
            </a:r>
            <a:r>
              <a:rPr lang="en-US" dirty="0" smtClean="0"/>
              <a:t>pressing </a:t>
            </a:r>
            <a:r>
              <a:rPr lang="en-US" dirty="0"/>
              <a:t>it will drive the corresponding motor in reverse</a:t>
            </a:r>
            <a:r>
              <a:rPr lang="en-US" dirty="0" smtClean="0"/>
              <a:t>).</a:t>
            </a:r>
          </a:p>
          <a:p>
            <a:r>
              <a:rPr lang="en-US" dirty="0"/>
              <a:t>7. </a:t>
            </a:r>
            <a:r>
              <a:rPr lang="en-US" b="1" dirty="0"/>
              <a:t>Timer: </a:t>
            </a:r>
            <a:r>
              <a:rPr lang="en-US" dirty="0"/>
              <a:t>A simple stopwatch. Press C to start or stop the stopwatch and A to reset. The stopwatch </a:t>
            </a:r>
            <a:r>
              <a:rPr lang="en-US" dirty="0" smtClean="0"/>
              <a:t>continues to </a:t>
            </a:r>
            <a:r>
              <a:rPr lang="en-US" dirty="0"/>
              <a:t>count while you are exploring the other demos.</a:t>
            </a:r>
          </a:p>
        </p:txBody>
      </p:sp>
    </p:spTree>
    <p:extLst>
      <p:ext uri="{BB962C8B-B14F-4D97-AF65-F5344CB8AC3E}">
        <p14:creationId xmlns:p14="http://schemas.microsoft.com/office/powerpoint/2010/main" xmlns="" val="3579763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Pololu’s 3pi Robot </a:t>
            </a:r>
            <a:endParaRPr lang="en-US" dirty="0"/>
          </a:p>
        </p:txBody>
      </p:sp>
      <p:pic>
        <p:nvPicPr>
          <p:cNvPr id="4" name="Content Placeholder 3"/>
          <p:cNvPicPr>
            <a:picLocks noGrp="1"/>
          </p:cNvPicPr>
          <p:nvPr>
            <p:ph idx="1"/>
          </p:nvPr>
        </p:nvPicPr>
        <p:blipFill>
          <a:blip r:embed="rId2" cstate="print"/>
          <a:srcRect/>
          <a:stretch>
            <a:fillRect/>
          </a:stretch>
        </p:blipFill>
        <p:spPr bwMode="auto">
          <a:xfrm>
            <a:off x="3129241" y="2052638"/>
            <a:ext cx="4895294" cy="4195762"/>
          </a:xfrm>
          <a:prstGeom prst="rect">
            <a:avLst/>
          </a:prstGeom>
          <a:noFill/>
          <a:ln w="9525">
            <a:noFill/>
            <a:miter lim="800000"/>
            <a:headEnd/>
            <a:tailEnd/>
          </a:ln>
        </p:spPr>
      </p:pic>
    </p:spTree>
    <p:extLst>
      <p:ext uri="{BB962C8B-B14F-4D97-AF65-F5344CB8AC3E}">
        <p14:creationId xmlns:p14="http://schemas.microsoft.com/office/powerpoint/2010/main" xmlns="" val="2481151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Pololu’s 3pi Robot </a:t>
            </a:r>
            <a:endParaRPr lang="en-US" dirty="0"/>
          </a:p>
        </p:txBody>
      </p:sp>
      <p:pic>
        <p:nvPicPr>
          <p:cNvPr id="4" name="Content Placeholder 3"/>
          <p:cNvPicPr>
            <a:picLocks noGrp="1"/>
          </p:cNvPicPr>
          <p:nvPr>
            <p:ph idx="1"/>
          </p:nvPr>
        </p:nvPicPr>
        <p:blipFill>
          <a:blip r:embed="rId2" cstate="print"/>
          <a:srcRect/>
          <a:stretch>
            <a:fillRect/>
          </a:stretch>
        </p:blipFill>
        <p:spPr bwMode="auto">
          <a:xfrm>
            <a:off x="3103798" y="2079815"/>
            <a:ext cx="4946179" cy="4141407"/>
          </a:xfrm>
          <a:prstGeom prst="rect">
            <a:avLst/>
          </a:prstGeom>
          <a:noFill/>
          <a:ln w="9525">
            <a:noFill/>
            <a:miter lim="800000"/>
            <a:headEnd/>
            <a:tailEnd/>
          </a:ln>
        </p:spPr>
      </p:pic>
    </p:spTree>
    <p:extLst>
      <p:ext uri="{BB962C8B-B14F-4D97-AF65-F5344CB8AC3E}">
        <p14:creationId xmlns:p14="http://schemas.microsoft.com/office/powerpoint/2010/main" xmlns="" val="494244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dirty="0"/>
              <a:t>Maze Solving Robot</a:t>
            </a:r>
          </a:p>
        </p:txBody>
      </p:sp>
    </p:spTree>
    <p:extLst>
      <p:ext uri="{BB962C8B-B14F-4D97-AF65-F5344CB8AC3E}">
        <p14:creationId xmlns:p14="http://schemas.microsoft.com/office/powerpoint/2010/main" xmlns="" val="2247658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Maze Solving Robot</a:t>
            </a:r>
            <a:endParaRPr lang="en-US" dirty="0"/>
          </a:p>
        </p:txBody>
      </p:sp>
      <p:sp>
        <p:nvSpPr>
          <p:cNvPr id="3" name="Content Placeholder 2"/>
          <p:cNvSpPr>
            <a:spLocks noGrp="1"/>
          </p:cNvSpPr>
          <p:nvPr>
            <p:ph idx="1"/>
          </p:nvPr>
        </p:nvSpPr>
        <p:spPr>
          <a:xfrm>
            <a:off x="1103312" y="2057400"/>
            <a:ext cx="8946541" cy="4190999"/>
          </a:xfrm>
        </p:spPr>
        <p:txBody>
          <a:bodyPr/>
          <a:lstStyle/>
          <a:p>
            <a:r>
              <a:rPr lang="en-US" dirty="0"/>
              <a:t>A Maze solving robot is a robot that is used to solve the given maze in an environment. The robot starts at any point on the maze and traverses through the track to reach the specific destination. </a:t>
            </a:r>
            <a:endParaRPr lang="en-US" dirty="0" smtClean="0"/>
          </a:p>
          <a:p>
            <a:pPr marL="0" indent="0">
              <a:buNone/>
            </a:pPr>
            <a:endParaRPr lang="en-US" dirty="0"/>
          </a:p>
          <a:p>
            <a:r>
              <a:rPr lang="en-US" dirty="0"/>
              <a:t> The robot in its first run , travels throughout the maze and  learns the maze. It records the dead ends as unreachable paths and remembers the turns it has taken at the intersections</a:t>
            </a:r>
            <a:r>
              <a:rPr lang="en-US" dirty="0" smtClean="0"/>
              <a:t>.</a:t>
            </a:r>
          </a:p>
          <a:p>
            <a:pPr marL="0" indent="0">
              <a:buNone/>
            </a:pPr>
            <a:endParaRPr lang="en-US" dirty="0" smtClean="0"/>
          </a:p>
          <a:p>
            <a:r>
              <a:rPr lang="en-US" dirty="0"/>
              <a:t> The robot using its five reflectance sensors senses the track</a:t>
            </a:r>
            <a:r>
              <a:rPr lang="en-US" b="1" dirty="0"/>
              <a:t> </a:t>
            </a:r>
            <a:r>
              <a:rPr lang="en-US" dirty="0"/>
              <a:t>a black</a:t>
            </a:r>
            <a:r>
              <a:rPr lang="en-US" b="1" dirty="0"/>
              <a:t> </a:t>
            </a:r>
            <a:r>
              <a:rPr lang="en-US" dirty="0"/>
              <a:t>colored line and follows it until a dead end is encountered and notes it an unreachable path. </a:t>
            </a:r>
            <a:endParaRPr lang="en-US" dirty="0" smtClean="0"/>
          </a:p>
        </p:txBody>
      </p:sp>
    </p:spTree>
    <p:extLst>
      <p:ext uri="{BB962C8B-B14F-4D97-AF65-F5344CB8AC3E}">
        <p14:creationId xmlns:p14="http://schemas.microsoft.com/office/powerpoint/2010/main" xmlns="" val="3528916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Maze Solving Robot</a:t>
            </a:r>
            <a:endParaRPr lang="en-US" dirty="0"/>
          </a:p>
        </p:txBody>
      </p:sp>
      <p:sp>
        <p:nvSpPr>
          <p:cNvPr id="3" name="Content Placeholder 2"/>
          <p:cNvSpPr>
            <a:spLocks noGrp="1"/>
          </p:cNvSpPr>
          <p:nvPr>
            <p:ph idx="1"/>
          </p:nvPr>
        </p:nvSpPr>
        <p:spPr/>
        <p:txBody>
          <a:bodyPr/>
          <a:lstStyle/>
          <a:p>
            <a:r>
              <a:rPr lang="en-US" dirty="0"/>
              <a:t>The intersections are also recorded and the turns taken are remembered. Finally, first run is completed when the robot reaches the destination </a:t>
            </a:r>
            <a:r>
              <a:rPr lang="en-US" dirty="0" smtClean="0"/>
              <a:t>successfully</a:t>
            </a:r>
          </a:p>
          <a:p>
            <a:pPr marL="0" indent="0">
              <a:buNone/>
            </a:pPr>
            <a:endParaRPr lang="en-US" dirty="0" smtClean="0"/>
          </a:p>
          <a:p>
            <a:r>
              <a:rPr lang="en-US" dirty="0" smtClean="0"/>
              <a:t> </a:t>
            </a:r>
            <a:r>
              <a:rPr lang="en-US" dirty="0"/>
              <a:t>The path stored remembered is simplified for avoiding unnecessary turns. In its second run , the robot travels through the track in the simplified path. The robot thus reaches the destination</a:t>
            </a:r>
            <a:r>
              <a:rPr lang="en-US" dirty="0" smtClean="0"/>
              <a:t>.</a:t>
            </a:r>
          </a:p>
          <a:p>
            <a:pPr marL="0" indent="0">
              <a:buNone/>
            </a:pPr>
            <a:endParaRPr lang="en-US" dirty="0" smtClean="0"/>
          </a:p>
          <a:p>
            <a:r>
              <a:rPr lang="en-US" dirty="0"/>
              <a:t>The Maze Solving problem is solved using an algorithm </a:t>
            </a:r>
            <a:r>
              <a:rPr lang="en-US" b="1" dirty="0"/>
              <a:t>“Left Hand On The Wall”</a:t>
            </a:r>
            <a:r>
              <a:rPr lang="en-US" dirty="0"/>
              <a:t>.</a:t>
            </a:r>
          </a:p>
          <a:p>
            <a:endParaRPr lang="en-US" dirty="0"/>
          </a:p>
        </p:txBody>
      </p:sp>
    </p:spTree>
    <p:extLst>
      <p:ext uri="{BB962C8B-B14F-4D97-AF65-F5344CB8AC3E}">
        <p14:creationId xmlns:p14="http://schemas.microsoft.com/office/powerpoint/2010/main" xmlns="" val="1488798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Left Hand On The </a:t>
            </a:r>
            <a:r>
              <a:rPr lang="en-US" sz="4400" dirty="0" smtClean="0"/>
              <a:t>Wall </a:t>
            </a:r>
            <a:r>
              <a:rPr lang="en-US" dirty="0"/>
              <a:t>Algorithm</a:t>
            </a:r>
          </a:p>
        </p:txBody>
      </p:sp>
      <p:sp>
        <p:nvSpPr>
          <p:cNvPr id="3" name="Content Placeholder 2"/>
          <p:cNvSpPr>
            <a:spLocks noGrp="1"/>
          </p:cNvSpPr>
          <p:nvPr>
            <p:ph idx="1"/>
          </p:nvPr>
        </p:nvSpPr>
        <p:spPr/>
        <p:txBody>
          <a:bodyPr>
            <a:normAutofit lnSpcReduction="10000"/>
          </a:bodyPr>
          <a:lstStyle/>
          <a:p>
            <a:r>
              <a:rPr lang="en-US" dirty="0" smtClean="0"/>
              <a:t>The </a:t>
            </a:r>
            <a:r>
              <a:rPr lang="en-US" dirty="0"/>
              <a:t>basic strategy for solving a non-looped maze is called “left hand on the wall”. </a:t>
            </a:r>
            <a:endParaRPr lang="en-US" dirty="0" smtClean="0"/>
          </a:p>
          <a:p>
            <a:pPr marL="0" indent="0">
              <a:buNone/>
            </a:pPr>
            <a:endParaRPr lang="en-US" dirty="0" smtClean="0"/>
          </a:p>
          <a:p>
            <a:r>
              <a:rPr lang="en-US" dirty="0" smtClean="0"/>
              <a:t>Imagine </a:t>
            </a:r>
            <a:r>
              <a:rPr lang="en-US" dirty="0"/>
              <a:t>walking through a real labyrinth – a human-sized maze built with stone walls – while keeping your left hand on the wall at all times. </a:t>
            </a:r>
            <a:endParaRPr lang="en-US" dirty="0" smtClean="0"/>
          </a:p>
          <a:p>
            <a:pPr marL="0" indent="0">
              <a:buNone/>
            </a:pPr>
            <a:endParaRPr lang="en-US" dirty="0" smtClean="0"/>
          </a:p>
          <a:p>
            <a:r>
              <a:rPr lang="en-US" dirty="0" smtClean="0"/>
              <a:t>You’ll </a:t>
            </a:r>
            <a:r>
              <a:rPr lang="en-US" dirty="0"/>
              <a:t>turn left whenever possible and only turn right at an intersection if there is no other exit. </a:t>
            </a:r>
            <a:endParaRPr lang="en-US" dirty="0" smtClean="0"/>
          </a:p>
          <a:p>
            <a:pPr marL="0" indent="0">
              <a:buNone/>
            </a:pPr>
            <a:endParaRPr lang="en-US" dirty="0" smtClean="0"/>
          </a:p>
          <a:p>
            <a:r>
              <a:rPr lang="en-US" dirty="0" smtClean="0"/>
              <a:t>Sometimes</a:t>
            </a:r>
            <a:r>
              <a:rPr lang="en-US" dirty="0"/>
              <a:t>, when you reach a dead end, you’ll turn 180 degrees to the right and start walking back the way you came. </a:t>
            </a:r>
            <a:endParaRPr lang="en-US" dirty="0" smtClean="0"/>
          </a:p>
          <a:p>
            <a:endParaRPr lang="en-US" dirty="0"/>
          </a:p>
        </p:txBody>
      </p:sp>
    </p:spTree>
    <p:extLst>
      <p:ext uri="{BB962C8B-B14F-4D97-AF65-F5344CB8AC3E}">
        <p14:creationId xmlns:p14="http://schemas.microsoft.com/office/powerpoint/2010/main" xmlns="" val="868140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Left Hand On The </a:t>
            </a:r>
            <a:r>
              <a:rPr lang="en-US" sz="4400" dirty="0" smtClean="0"/>
              <a:t>Wall </a:t>
            </a:r>
            <a:r>
              <a:rPr lang="en-US" dirty="0"/>
              <a:t>Algorithm</a:t>
            </a:r>
          </a:p>
        </p:txBody>
      </p:sp>
      <p:sp>
        <p:nvSpPr>
          <p:cNvPr id="3" name="Content Placeholder 2"/>
          <p:cNvSpPr>
            <a:spLocks noGrp="1"/>
          </p:cNvSpPr>
          <p:nvPr>
            <p:ph idx="1"/>
          </p:nvPr>
        </p:nvSpPr>
        <p:spPr/>
        <p:txBody>
          <a:bodyPr/>
          <a:lstStyle/>
          <a:p>
            <a:r>
              <a:rPr lang="en-US" dirty="0"/>
              <a:t>Eventually, as long as there are no loops, your hand will travel along each length of wall in the entire labyrinth exactly once, and you’ll find your way back to the entrance. </a:t>
            </a:r>
          </a:p>
          <a:p>
            <a:r>
              <a:rPr lang="en-US" dirty="0"/>
              <a:t>If there is a room somewhere in the labyrinth with a monster or some treasure, you’ll find that on the way, since you’ll travel down every hallway exactly twice.</a:t>
            </a:r>
          </a:p>
          <a:p>
            <a:endParaRPr lang="en-US" dirty="0"/>
          </a:p>
        </p:txBody>
      </p:sp>
    </p:spTree>
    <p:extLst>
      <p:ext uri="{BB962C8B-B14F-4D97-AF65-F5344CB8AC3E}">
        <p14:creationId xmlns:p14="http://schemas.microsoft.com/office/powerpoint/2010/main" xmlns="" val="146709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Presentation Overview</a:t>
            </a:r>
          </a:p>
        </p:txBody>
      </p:sp>
      <p:sp>
        <p:nvSpPr>
          <p:cNvPr id="5" name="Content Placeholder 4"/>
          <p:cNvSpPr>
            <a:spLocks noGrp="1"/>
          </p:cNvSpPr>
          <p:nvPr>
            <p:ph idx="1"/>
          </p:nvPr>
        </p:nvSpPr>
        <p:spPr/>
        <p:txBody>
          <a:bodyPr/>
          <a:lstStyle/>
          <a:p>
            <a:r>
              <a:rPr lang="en-US" dirty="0" smtClean="0"/>
              <a:t>Introduction</a:t>
            </a:r>
          </a:p>
          <a:p>
            <a:r>
              <a:rPr lang="en-US" dirty="0" smtClean="0"/>
              <a:t>Pololu’s 3pi Robot </a:t>
            </a:r>
          </a:p>
          <a:p>
            <a:r>
              <a:rPr lang="en-US" dirty="0"/>
              <a:t>Maze Solving Robot</a:t>
            </a:r>
            <a:endParaRPr lang="en-US" dirty="0" smtClean="0"/>
          </a:p>
          <a:p>
            <a:r>
              <a:rPr lang="en-US" dirty="0" smtClean="0"/>
              <a:t>Implementations</a:t>
            </a:r>
            <a:endParaRPr lang="en-US" dirty="0"/>
          </a:p>
          <a:p>
            <a:r>
              <a:rPr lang="en-US" dirty="0"/>
              <a:t>Experimental </a:t>
            </a:r>
            <a:r>
              <a:rPr lang="en-US" dirty="0" smtClean="0"/>
              <a:t>Results</a:t>
            </a:r>
          </a:p>
          <a:p>
            <a:r>
              <a:rPr lang="en-US" dirty="0"/>
              <a:t>Conclusion and Future Work</a:t>
            </a:r>
          </a:p>
          <a:p>
            <a:endParaRPr lang="en-US" dirty="0"/>
          </a:p>
        </p:txBody>
      </p:sp>
    </p:spTree>
    <p:extLst>
      <p:ext uri="{BB962C8B-B14F-4D97-AF65-F5344CB8AC3E}">
        <p14:creationId xmlns:p14="http://schemas.microsoft.com/office/powerpoint/2010/main" xmlns="" val="20148528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6" y="2861733"/>
            <a:ext cx="10451689" cy="1915647"/>
          </a:xfrm>
        </p:spPr>
        <p:txBody>
          <a:bodyPr/>
          <a:lstStyle/>
          <a:p>
            <a:r>
              <a:rPr lang="en-US" sz="9600" dirty="0" smtClean="0"/>
              <a:t>Implementation</a:t>
            </a:r>
            <a:endParaRPr lang="en-US" sz="9600" dirty="0"/>
          </a:p>
        </p:txBody>
      </p:sp>
      <p:sp>
        <p:nvSpPr>
          <p:cNvPr id="6" name="Text Placeholder 5"/>
          <p:cNvSpPr>
            <a:spLocks noGrp="1"/>
          </p:cNvSpPr>
          <p:nvPr>
            <p:ph type="body" idx="1"/>
          </p:nvPr>
        </p:nvSpPr>
        <p:spPr/>
        <p:txBody>
          <a:bodyPr/>
          <a:lstStyle/>
          <a:p>
            <a:r>
              <a:rPr lang="en-US" dirty="0"/>
              <a:t>Simplifying the Solution:</a:t>
            </a:r>
          </a:p>
          <a:p>
            <a:endParaRPr lang="en-US" dirty="0"/>
          </a:p>
        </p:txBody>
      </p:sp>
    </p:spTree>
    <p:extLst>
      <p:ext uri="{BB962C8B-B14F-4D97-AF65-F5344CB8AC3E}">
        <p14:creationId xmlns:p14="http://schemas.microsoft.com/office/powerpoint/2010/main" xmlns="" val="724568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34661"/>
          </a:xfrm>
        </p:spPr>
        <p:txBody>
          <a:bodyPr/>
          <a:lstStyle/>
          <a:p>
            <a:r>
              <a:rPr lang="en-US" dirty="0" smtClean="0"/>
              <a:t>Implementation:</a:t>
            </a:r>
            <a:endParaRPr lang="en-US" dirty="0"/>
          </a:p>
        </p:txBody>
      </p:sp>
      <p:sp>
        <p:nvSpPr>
          <p:cNvPr id="3" name="Content Placeholder 2"/>
          <p:cNvSpPr>
            <a:spLocks noGrp="1"/>
          </p:cNvSpPr>
          <p:nvPr>
            <p:ph idx="1"/>
          </p:nvPr>
        </p:nvSpPr>
        <p:spPr>
          <a:xfrm>
            <a:off x="1103312" y="1239254"/>
            <a:ext cx="8946541" cy="5009146"/>
          </a:xfrm>
        </p:spPr>
        <p:txBody>
          <a:bodyPr/>
          <a:lstStyle/>
          <a:p>
            <a:r>
              <a:rPr lang="en-US" dirty="0" smtClean="0"/>
              <a:t>The heart of the maze solving program is </a:t>
            </a:r>
            <a:r>
              <a:rPr lang="en-US" dirty="0" err="1" smtClean="0"/>
              <a:t>maze_solve</a:t>
            </a:r>
            <a:r>
              <a:rPr lang="en-US" dirty="0" smtClean="0"/>
              <a:t>() function.</a:t>
            </a:r>
          </a:p>
          <a:p>
            <a:pPr>
              <a:buNone/>
            </a:pPr>
            <a:r>
              <a:rPr lang="en-US" dirty="0" smtClean="0"/>
              <a:t>                            void </a:t>
            </a:r>
            <a:r>
              <a:rPr lang="en-US" dirty="0" err="1" smtClean="0"/>
              <a:t>maze_solve</a:t>
            </a:r>
            <a:r>
              <a:rPr lang="en-US" dirty="0" smtClean="0"/>
              <a:t>();</a:t>
            </a:r>
          </a:p>
          <a:p>
            <a:pPr>
              <a:buNone/>
            </a:pPr>
            <a:r>
              <a:rPr lang="en-US" dirty="0" smtClean="0"/>
              <a:t>    It consists of an array path[</a:t>
            </a:r>
            <a:r>
              <a:rPr lang="en-US" dirty="0" err="1" smtClean="0"/>
              <a:t>path_length</a:t>
            </a:r>
            <a:r>
              <a:rPr lang="en-US" dirty="0" smtClean="0"/>
              <a:t>] to store the path </a:t>
            </a:r>
            <a:r>
              <a:rPr lang="en-US" dirty="0" err="1" smtClean="0"/>
              <a:t>i.e</a:t>
            </a:r>
            <a:r>
              <a:rPr lang="en-US" dirty="0" smtClean="0"/>
              <a:t> the directions taken at various intersections.</a:t>
            </a:r>
          </a:p>
          <a:p>
            <a:endParaRPr lang="en-US" dirty="0" smtClean="0"/>
          </a:p>
          <a:p>
            <a:r>
              <a:rPr lang="en-US" dirty="0" smtClean="0"/>
              <a:t> The desired direction is taken based on the readings of the five sensors. The turnings are taken using the turn(dir) function.</a:t>
            </a:r>
          </a:p>
          <a:p>
            <a:pPr>
              <a:buNone/>
            </a:pPr>
            <a:r>
              <a:rPr lang="en-US" dirty="0" smtClean="0"/>
              <a:t>                          void turn(char dir);</a:t>
            </a:r>
          </a:p>
          <a:p>
            <a:pPr>
              <a:buNone/>
            </a:pPr>
            <a:endParaRPr lang="en-US" dirty="0" smtClean="0"/>
          </a:p>
          <a:p>
            <a:r>
              <a:rPr lang="en-US" dirty="0" smtClean="0"/>
              <a:t>The path array is now passed to </a:t>
            </a:r>
            <a:r>
              <a:rPr lang="en-US" dirty="0" err="1" smtClean="0"/>
              <a:t>simplify_path</a:t>
            </a:r>
            <a:r>
              <a:rPr lang="en-US" dirty="0" smtClean="0"/>
              <a:t>() to clean up the turns leading to dead ends and unwanted ends.</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Simplifying the </a:t>
            </a:r>
            <a:r>
              <a:rPr lang="en-US" sz="4400" dirty="0" smtClean="0"/>
              <a:t>Solution</a:t>
            </a:r>
            <a:endParaRPr lang="en-US" sz="4400" dirty="0"/>
          </a:p>
        </p:txBody>
      </p:sp>
      <p:sp>
        <p:nvSpPr>
          <p:cNvPr id="3" name="Content Placeholder 2"/>
          <p:cNvSpPr>
            <a:spLocks noGrp="1"/>
          </p:cNvSpPr>
          <p:nvPr>
            <p:ph idx="1"/>
          </p:nvPr>
        </p:nvSpPr>
        <p:spPr/>
        <p:txBody>
          <a:bodyPr/>
          <a:lstStyle/>
          <a:p>
            <a:r>
              <a:rPr lang="en-US" dirty="0"/>
              <a:t>Consider the sequence ‘LBL’, where ‘B’ stands for “back” and is the action taken when a dead end is encountered</a:t>
            </a:r>
            <a:r>
              <a:rPr lang="en-US" dirty="0" smtClean="0"/>
              <a:t>.</a:t>
            </a:r>
          </a:p>
          <a:p>
            <a:r>
              <a:rPr lang="en-US" dirty="0"/>
              <a:t>The path can be simplified to </a:t>
            </a:r>
            <a:r>
              <a:rPr lang="en-US" dirty="0" smtClean="0"/>
              <a:t>a </a:t>
            </a:r>
            <a:r>
              <a:rPr lang="en-US" dirty="0"/>
              <a:t>single ‘S’. The following diagram depicts this scenario, showing the </a:t>
            </a:r>
            <a:r>
              <a:rPr lang="en-US" dirty="0" smtClean="0"/>
              <a:t>two functionally </a:t>
            </a:r>
            <a:r>
              <a:rPr lang="en-US" dirty="0"/>
              <a:t>equivalent paths from start to end:</a:t>
            </a:r>
          </a:p>
        </p:txBody>
      </p:sp>
      <p:pic>
        <p:nvPicPr>
          <p:cNvPr id="4" name="Picture 3"/>
          <p:cNvPicPr>
            <a:picLocks noChangeAspect="1"/>
          </p:cNvPicPr>
          <p:nvPr/>
        </p:nvPicPr>
        <p:blipFill>
          <a:blip r:embed="rId2"/>
          <a:stretch>
            <a:fillRect/>
          </a:stretch>
        </p:blipFill>
        <p:spPr>
          <a:xfrm>
            <a:off x="2586331" y="3979717"/>
            <a:ext cx="5980501" cy="2759967"/>
          </a:xfrm>
          <a:prstGeom prst="rect">
            <a:avLst/>
          </a:prstGeom>
        </p:spPr>
      </p:pic>
    </p:spTree>
    <p:extLst>
      <p:ext uri="{BB962C8B-B14F-4D97-AF65-F5344CB8AC3E}">
        <p14:creationId xmlns:p14="http://schemas.microsoft.com/office/powerpoint/2010/main" xmlns="" val="12209853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Simplifying the Solution</a:t>
            </a:r>
          </a:p>
        </p:txBody>
      </p:sp>
      <p:pic>
        <p:nvPicPr>
          <p:cNvPr id="4" name="Content Placeholder 3"/>
          <p:cNvPicPr>
            <a:picLocks noGrp="1" noChangeAspect="1"/>
          </p:cNvPicPr>
          <p:nvPr>
            <p:ph sz="half" idx="1"/>
          </p:nvPr>
        </p:nvPicPr>
        <p:blipFill>
          <a:blip r:embed="rId2"/>
          <a:stretch>
            <a:fillRect/>
          </a:stretch>
        </p:blipFill>
        <p:spPr>
          <a:xfrm>
            <a:off x="540327" y="1853249"/>
            <a:ext cx="4958773" cy="3933290"/>
          </a:xfrm>
          <a:prstGeom prst="rect">
            <a:avLst/>
          </a:prstGeom>
        </p:spPr>
      </p:pic>
      <p:pic>
        <p:nvPicPr>
          <p:cNvPr id="11" name="Content Placeholder 10"/>
          <p:cNvPicPr>
            <a:picLocks noGrp="1" noChangeAspect="1"/>
          </p:cNvPicPr>
          <p:nvPr>
            <p:ph sz="half" idx="2"/>
          </p:nvPr>
        </p:nvPicPr>
        <p:blipFill>
          <a:blip r:embed="rId3"/>
          <a:stretch>
            <a:fillRect/>
          </a:stretch>
        </p:blipFill>
        <p:spPr>
          <a:xfrm>
            <a:off x="5654674" y="1853248"/>
            <a:ext cx="5962361" cy="3974518"/>
          </a:xfrm>
          <a:prstGeom prst="rect">
            <a:avLst/>
          </a:prstGeom>
        </p:spPr>
      </p:pic>
    </p:spTree>
    <p:extLst>
      <p:ext uri="{BB962C8B-B14F-4D97-AF65-F5344CB8AC3E}">
        <p14:creationId xmlns:p14="http://schemas.microsoft.com/office/powerpoint/2010/main" xmlns="" val="356395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Simplifying the Solution</a:t>
            </a:r>
            <a:endParaRPr lang="en-US" dirty="0"/>
          </a:p>
        </p:txBody>
      </p:sp>
      <p:pic>
        <p:nvPicPr>
          <p:cNvPr id="6" name="Content Placeholder 5"/>
          <p:cNvPicPr>
            <a:picLocks noGrp="1" noChangeAspect="1"/>
          </p:cNvPicPr>
          <p:nvPr>
            <p:ph sz="half" idx="1"/>
          </p:nvPr>
        </p:nvPicPr>
        <p:blipFill>
          <a:blip r:embed="rId2"/>
          <a:stretch>
            <a:fillRect/>
          </a:stretch>
        </p:blipFill>
        <p:spPr>
          <a:xfrm>
            <a:off x="415637" y="1853249"/>
            <a:ext cx="5083464" cy="3976052"/>
          </a:xfrm>
          <a:prstGeom prst="rect">
            <a:avLst/>
          </a:prstGeom>
        </p:spPr>
      </p:pic>
      <p:pic>
        <p:nvPicPr>
          <p:cNvPr id="7" name="Content Placeholder 6"/>
          <p:cNvPicPr>
            <a:picLocks noGrp="1" noChangeAspect="1"/>
          </p:cNvPicPr>
          <p:nvPr>
            <p:ph sz="half" idx="2"/>
          </p:nvPr>
        </p:nvPicPr>
        <p:blipFill>
          <a:blip r:embed="rId3"/>
          <a:stretch>
            <a:fillRect/>
          </a:stretch>
        </p:blipFill>
        <p:spPr>
          <a:xfrm>
            <a:off x="5679653" y="1853248"/>
            <a:ext cx="5438620" cy="3901407"/>
          </a:xfrm>
          <a:prstGeom prst="rect">
            <a:avLst/>
          </a:prstGeom>
        </p:spPr>
      </p:pic>
    </p:spTree>
    <p:extLst>
      <p:ext uri="{BB962C8B-B14F-4D97-AF65-F5344CB8AC3E}">
        <p14:creationId xmlns:p14="http://schemas.microsoft.com/office/powerpoint/2010/main" xmlns="" val="25095188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6" y="2861733"/>
            <a:ext cx="8825657" cy="2406458"/>
          </a:xfrm>
        </p:spPr>
        <p:txBody>
          <a:bodyPr/>
          <a:lstStyle/>
          <a:p>
            <a:r>
              <a:rPr lang="en-US" sz="9600" dirty="0"/>
              <a:t>Experimental Results</a:t>
            </a:r>
            <a:r>
              <a:rPr lang="en-US" dirty="0"/>
              <a:t/>
            </a:r>
            <a:br>
              <a:rPr lang="en-US" dirty="0"/>
            </a:br>
            <a:endParaRPr lang="en-US" dirty="0"/>
          </a:p>
        </p:txBody>
      </p:sp>
    </p:spTree>
    <p:extLst>
      <p:ext uri="{BB962C8B-B14F-4D97-AF65-F5344CB8AC3E}">
        <p14:creationId xmlns:p14="http://schemas.microsoft.com/office/powerpoint/2010/main" xmlns="" val="3939947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a:t>
            </a:r>
            <a:br>
              <a:rPr lang="en-US" dirty="0"/>
            </a:br>
            <a:endParaRPr lang="en-US" dirty="0"/>
          </a:p>
        </p:txBody>
      </p:sp>
      <p:pic>
        <p:nvPicPr>
          <p:cNvPr id="4" name="Content Placeholder 3" descr="http://b.pololu-files.com/picture/0J878.1200.jpg?dcb8a1880e9ab60189aa6e85a720b607"/>
          <p:cNvPicPr>
            <a:picLocks noGrp="1"/>
          </p:cNvPicPr>
          <p:nvPr>
            <p:ph idx="1"/>
          </p:nvPr>
        </p:nvPicPr>
        <p:blipFill>
          <a:blip r:embed="rId2" cstate="print"/>
          <a:srcRect/>
          <a:stretch>
            <a:fillRect/>
          </a:stretch>
        </p:blipFill>
        <p:spPr bwMode="auto">
          <a:xfrm>
            <a:off x="2635167" y="1701382"/>
            <a:ext cx="5715000" cy="3952875"/>
          </a:xfrm>
          <a:prstGeom prst="rect">
            <a:avLst/>
          </a:prstGeom>
          <a:noFill/>
          <a:ln w="9525">
            <a:noFill/>
            <a:miter lim="800000"/>
            <a:headEnd/>
            <a:tailEnd/>
          </a:ln>
        </p:spPr>
      </p:pic>
      <p:sp>
        <p:nvSpPr>
          <p:cNvPr id="5" name="TextBox 4"/>
          <p:cNvSpPr txBox="1"/>
          <p:nvPr/>
        </p:nvSpPr>
        <p:spPr>
          <a:xfrm>
            <a:off x="2923673" y="5943600"/>
            <a:ext cx="4650632" cy="369332"/>
          </a:xfrm>
          <a:prstGeom prst="rect">
            <a:avLst/>
          </a:prstGeom>
          <a:noFill/>
        </p:spPr>
        <p:txBody>
          <a:bodyPr wrap="none" rtlCol="0">
            <a:spAutoFit/>
          </a:bodyPr>
          <a:lstStyle/>
          <a:p>
            <a:r>
              <a:rPr lang="en-US" dirty="0" smtClean="0"/>
              <a:t>The Maze which is required to be solved</a:t>
            </a:r>
            <a:endParaRPr lang="en-US" dirty="0"/>
          </a:p>
        </p:txBody>
      </p:sp>
    </p:spTree>
    <p:extLst>
      <p:ext uri="{BB962C8B-B14F-4D97-AF65-F5344CB8AC3E}">
        <p14:creationId xmlns:p14="http://schemas.microsoft.com/office/powerpoint/2010/main" xmlns="" val="2692011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0598"/>
          </a:xfrm>
        </p:spPr>
        <p:txBody>
          <a:bodyPr/>
          <a:lstStyle/>
          <a:p>
            <a:r>
              <a:rPr lang="en-US" dirty="0" smtClean="0"/>
              <a:t>Experimental Results</a:t>
            </a:r>
            <a:endParaRPr lang="en-US" dirty="0"/>
          </a:p>
        </p:txBody>
      </p:sp>
      <p:pic>
        <p:nvPicPr>
          <p:cNvPr id="4" name="Content Placeholder 3"/>
          <p:cNvPicPr>
            <a:picLocks noGrp="1"/>
          </p:cNvPicPr>
          <p:nvPr>
            <p:ph idx="1"/>
          </p:nvPr>
        </p:nvPicPr>
        <p:blipFill>
          <a:blip r:embed="rId2" cstate="print"/>
          <a:srcRect/>
          <a:stretch>
            <a:fillRect/>
          </a:stretch>
        </p:blipFill>
        <p:spPr bwMode="auto">
          <a:xfrm>
            <a:off x="1515979" y="1443789"/>
            <a:ext cx="8311832" cy="4347411"/>
          </a:xfrm>
          <a:prstGeom prst="rect">
            <a:avLst/>
          </a:prstGeom>
          <a:noFill/>
          <a:ln w="9525">
            <a:noFill/>
            <a:miter lim="800000"/>
            <a:headEnd/>
            <a:tailEnd/>
          </a:ln>
        </p:spPr>
      </p:pic>
      <p:sp>
        <p:nvSpPr>
          <p:cNvPr id="5" name="TextBox 4"/>
          <p:cNvSpPr txBox="1"/>
          <p:nvPr/>
        </p:nvSpPr>
        <p:spPr>
          <a:xfrm>
            <a:off x="1816769" y="6136105"/>
            <a:ext cx="7520007" cy="369332"/>
          </a:xfrm>
          <a:prstGeom prst="rect">
            <a:avLst/>
          </a:prstGeom>
          <a:noFill/>
        </p:spPr>
        <p:txBody>
          <a:bodyPr wrap="none" rtlCol="0">
            <a:spAutoFit/>
          </a:bodyPr>
          <a:lstStyle/>
          <a:p>
            <a:r>
              <a:rPr lang="en-US" dirty="0" smtClean="0"/>
              <a:t>The Atmel Studio Showing the project solution with different C files</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18882"/>
          </a:xfrm>
        </p:spPr>
        <p:txBody>
          <a:bodyPr/>
          <a:lstStyle/>
          <a:p>
            <a:r>
              <a:rPr lang="en-US" dirty="0" smtClean="0"/>
              <a:t>Experimental Results</a:t>
            </a:r>
            <a:endParaRPr lang="en-US" dirty="0"/>
          </a:p>
        </p:txBody>
      </p:sp>
      <p:pic>
        <p:nvPicPr>
          <p:cNvPr id="5" name="Content Placeholder 4"/>
          <p:cNvPicPr>
            <a:picLocks noGrp="1"/>
          </p:cNvPicPr>
          <p:nvPr>
            <p:ph idx="1"/>
          </p:nvPr>
        </p:nvPicPr>
        <p:blipFill>
          <a:blip r:embed="rId2" cstate="print"/>
          <a:srcRect/>
          <a:stretch>
            <a:fillRect/>
          </a:stretch>
        </p:blipFill>
        <p:spPr bwMode="auto">
          <a:xfrm>
            <a:off x="1443790" y="1335506"/>
            <a:ext cx="8268747" cy="4708358"/>
          </a:xfrm>
          <a:prstGeom prst="rect">
            <a:avLst/>
          </a:prstGeom>
          <a:noFill/>
          <a:ln w="9525">
            <a:noFill/>
            <a:miter lim="800000"/>
            <a:headEnd/>
            <a:tailEnd/>
          </a:ln>
        </p:spPr>
      </p:pic>
      <p:sp>
        <p:nvSpPr>
          <p:cNvPr id="7" name="TextBox 6"/>
          <p:cNvSpPr txBox="1"/>
          <p:nvPr/>
        </p:nvSpPr>
        <p:spPr>
          <a:xfrm>
            <a:off x="2081463" y="6244389"/>
            <a:ext cx="7029488" cy="369332"/>
          </a:xfrm>
          <a:prstGeom prst="rect">
            <a:avLst/>
          </a:prstGeom>
          <a:noFill/>
        </p:spPr>
        <p:txBody>
          <a:bodyPr wrap="none" rtlCol="0">
            <a:spAutoFit/>
          </a:bodyPr>
          <a:lstStyle/>
          <a:p>
            <a:r>
              <a:rPr lang="en-US" dirty="0" smtClean="0"/>
              <a:t>The Atmel Studio showing the successful build of the program</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34661"/>
          </a:xfrm>
        </p:spPr>
        <p:txBody>
          <a:bodyPr/>
          <a:lstStyle/>
          <a:p>
            <a:r>
              <a:rPr lang="en-US" dirty="0" smtClean="0"/>
              <a:t>Experimental Results</a:t>
            </a:r>
            <a:endParaRPr lang="en-US" dirty="0"/>
          </a:p>
        </p:txBody>
      </p:sp>
      <p:pic>
        <p:nvPicPr>
          <p:cNvPr id="4" name="Content Placeholder 3"/>
          <p:cNvPicPr>
            <a:picLocks noGrp="1"/>
          </p:cNvPicPr>
          <p:nvPr>
            <p:ph idx="1"/>
          </p:nvPr>
        </p:nvPicPr>
        <p:blipFill>
          <a:blip r:embed="rId2" cstate="print"/>
          <a:srcRect/>
          <a:stretch>
            <a:fillRect/>
          </a:stretch>
        </p:blipFill>
        <p:spPr bwMode="auto">
          <a:xfrm>
            <a:off x="1323474" y="1407694"/>
            <a:ext cx="8561387" cy="4660232"/>
          </a:xfrm>
          <a:prstGeom prst="rect">
            <a:avLst/>
          </a:prstGeom>
          <a:noFill/>
          <a:ln w="9525">
            <a:noFill/>
            <a:miter lim="800000"/>
            <a:headEnd/>
            <a:tailEnd/>
          </a:ln>
        </p:spPr>
      </p:pic>
      <p:sp>
        <p:nvSpPr>
          <p:cNvPr id="5" name="TextBox 4"/>
          <p:cNvSpPr txBox="1"/>
          <p:nvPr/>
        </p:nvSpPr>
        <p:spPr>
          <a:xfrm>
            <a:off x="1588168" y="6304548"/>
            <a:ext cx="8133958" cy="369332"/>
          </a:xfrm>
          <a:prstGeom prst="rect">
            <a:avLst/>
          </a:prstGeom>
          <a:noFill/>
        </p:spPr>
        <p:txBody>
          <a:bodyPr wrap="none" rtlCol="0">
            <a:spAutoFit/>
          </a:bodyPr>
          <a:lstStyle/>
          <a:p>
            <a:r>
              <a:rPr lang="en-US" dirty="0" smtClean="0"/>
              <a:t>The Robot taking a left at an intersection in its first run to solve the maze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dirty="0" smtClean="0"/>
              <a:t>Introduction</a:t>
            </a:r>
            <a:endParaRPr lang="en-US" sz="9600"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3500786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8724"/>
          </a:xfrm>
        </p:spPr>
        <p:txBody>
          <a:bodyPr/>
          <a:lstStyle/>
          <a:p>
            <a:r>
              <a:rPr lang="en-US" dirty="0" smtClean="0"/>
              <a:t>Experimental Results</a:t>
            </a:r>
            <a:endParaRPr lang="en-US" dirty="0"/>
          </a:p>
        </p:txBody>
      </p:sp>
      <p:pic>
        <p:nvPicPr>
          <p:cNvPr id="4" name="Content Placeholder 3"/>
          <p:cNvPicPr>
            <a:picLocks noGrp="1"/>
          </p:cNvPicPr>
          <p:nvPr>
            <p:ph idx="1"/>
          </p:nvPr>
        </p:nvPicPr>
        <p:blipFill>
          <a:blip r:embed="rId2" cstate="print"/>
          <a:srcRect/>
          <a:stretch>
            <a:fillRect/>
          </a:stretch>
        </p:blipFill>
        <p:spPr bwMode="auto">
          <a:xfrm>
            <a:off x="1191126" y="1263316"/>
            <a:ext cx="8560644" cy="4636168"/>
          </a:xfrm>
          <a:prstGeom prst="rect">
            <a:avLst/>
          </a:prstGeom>
          <a:noFill/>
          <a:ln w="9525">
            <a:noFill/>
            <a:miter lim="800000"/>
            <a:headEnd/>
            <a:tailEnd/>
          </a:ln>
        </p:spPr>
      </p:pic>
      <p:sp>
        <p:nvSpPr>
          <p:cNvPr id="5" name="TextBox 4"/>
          <p:cNvSpPr txBox="1"/>
          <p:nvPr/>
        </p:nvSpPr>
        <p:spPr>
          <a:xfrm>
            <a:off x="1515979" y="6148137"/>
            <a:ext cx="8098692" cy="369332"/>
          </a:xfrm>
          <a:prstGeom prst="rect">
            <a:avLst/>
          </a:prstGeom>
          <a:noFill/>
        </p:spPr>
        <p:txBody>
          <a:bodyPr wrap="none" rtlCol="0">
            <a:spAutoFit/>
          </a:bodyPr>
          <a:lstStyle/>
          <a:p>
            <a:r>
              <a:rPr lang="en-US" dirty="0" smtClean="0"/>
              <a:t>The robot going straight through the intersection after solving the Maze.</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4977"/>
          </a:xfrm>
        </p:spPr>
        <p:txBody>
          <a:bodyPr/>
          <a:lstStyle/>
          <a:p>
            <a:r>
              <a:rPr lang="en-US" dirty="0" smtClean="0"/>
              <a:t>Experimental Results</a:t>
            </a:r>
            <a:endParaRPr lang="en-US" dirty="0"/>
          </a:p>
        </p:txBody>
      </p:sp>
      <p:pic>
        <p:nvPicPr>
          <p:cNvPr id="4" name="Content Placeholder 3"/>
          <p:cNvPicPr>
            <a:picLocks noGrp="1"/>
          </p:cNvPicPr>
          <p:nvPr>
            <p:ph idx="1"/>
          </p:nvPr>
        </p:nvPicPr>
        <p:blipFill>
          <a:blip r:embed="rId2" cstate="print"/>
          <a:srcRect/>
          <a:stretch>
            <a:fillRect/>
          </a:stretch>
        </p:blipFill>
        <p:spPr bwMode="auto">
          <a:xfrm>
            <a:off x="1191126" y="1311441"/>
            <a:ext cx="8560644" cy="4624137"/>
          </a:xfrm>
          <a:prstGeom prst="rect">
            <a:avLst/>
          </a:prstGeom>
          <a:noFill/>
          <a:ln w="9525">
            <a:noFill/>
            <a:miter lim="800000"/>
            <a:headEnd/>
            <a:tailEnd/>
          </a:ln>
        </p:spPr>
      </p:pic>
      <p:sp>
        <p:nvSpPr>
          <p:cNvPr id="5" name="TextBox 4"/>
          <p:cNvSpPr txBox="1"/>
          <p:nvPr/>
        </p:nvSpPr>
        <p:spPr>
          <a:xfrm>
            <a:off x="3296653" y="6124074"/>
            <a:ext cx="4711546" cy="369332"/>
          </a:xfrm>
          <a:prstGeom prst="rect">
            <a:avLst/>
          </a:prstGeom>
          <a:noFill/>
        </p:spPr>
        <p:txBody>
          <a:bodyPr wrap="none" rtlCol="0">
            <a:spAutoFit/>
          </a:bodyPr>
          <a:lstStyle/>
          <a:p>
            <a:r>
              <a:rPr lang="en-US" dirty="0" smtClean="0"/>
              <a:t>The robot after reaching the destination.</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6" y="2861733"/>
            <a:ext cx="10410126" cy="1915647"/>
          </a:xfrm>
        </p:spPr>
        <p:txBody>
          <a:bodyPr/>
          <a:lstStyle/>
          <a:p>
            <a:r>
              <a:rPr lang="en-US" sz="9600" dirty="0" smtClean="0"/>
              <a:t>Conclusion and Future Work</a:t>
            </a:r>
            <a:endParaRPr lang="en-US" sz="9600" dirty="0"/>
          </a:p>
        </p:txBody>
      </p:sp>
    </p:spTree>
    <p:extLst>
      <p:ext uri="{BB962C8B-B14F-4D97-AF65-F5344CB8AC3E}">
        <p14:creationId xmlns:p14="http://schemas.microsoft.com/office/powerpoint/2010/main" xmlns="" val="10991852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This project deals with the successful maze solving using a 3pi robot. The robot uses the left hand on the wall algorithm to solve the maze and uses the sensors to identify the path. </a:t>
            </a:r>
            <a:endParaRPr lang="en-US" dirty="0" smtClean="0"/>
          </a:p>
          <a:p>
            <a:r>
              <a:rPr lang="en-US" dirty="0" smtClean="0"/>
              <a:t>The </a:t>
            </a:r>
            <a:r>
              <a:rPr lang="en-US" dirty="0"/>
              <a:t>threshold  values of the sensors are taken differently at different instances of the maze solving phase of the robot. </a:t>
            </a:r>
            <a:endParaRPr lang="en-US" dirty="0" smtClean="0"/>
          </a:p>
          <a:p>
            <a:r>
              <a:rPr lang="en-US" dirty="0" smtClean="0"/>
              <a:t>These </a:t>
            </a:r>
            <a:r>
              <a:rPr lang="en-US" dirty="0"/>
              <a:t>different  threshold values are used for certain implications</a:t>
            </a:r>
            <a:r>
              <a:rPr lang="en-US" dirty="0" smtClean="0"/>
              <a:t>.</a:t>
            </a:r>
          </a:p>
          <a:p>
            <a:r>
              <a:rPr lang="en-US" dirty="0"/>
              <a:t>This maze solving robot can be used in situations where the identification of the feasible path from the source to the destination is difficult by general perception. </a:t>
            </a:r>
            <a:endParaRPr lang="en-US" dirty="0" smtClean="0"/>
          </a:p>
          <a:p>
            <a:r>
              <a:rPr lang="en-US" dirty="0" smtClean="0"/>
              <a:t>The </a:t>
            </a:r>
            <a:r>
              <a:rPr lang="en-US" dirty="0"/>
              <a:t>Maze is solved in the first run and the robot traverses the maze in a definite and optimal path in its subsequent runs.</a:t>
            </a:r>
          </a:p>
          <a:p>
            <a:endParaRPr lang="en-US" dirty="0"/>
          </a:p>
        </p:txBody>
      </p:sp>
    </p:spTree>
    <p:extLst>
      <p:ext uri="{BB962C8B-B14F-4D97-AF65-F5344CB8AC3E}">
        <p14:creationId xmlns:p14="http://schemas.microsoft.com/office/powerpoint/2010/main" xmlns="" val="3155389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Future </a:t>
            </a:r>
            <a:r>
              <a:rPr lang="en-US" sz="4400" dirty="0"/>
              <a:t>Work</a:t>
            </a:r>
            <a:endParaRPr lang="en-US" dirty="0"/>
          </a:p>
        </p:txBody>
      </p:sp>
      <p:sp>
        <p:nvSpPr>
          <p:cNvPr id="3" name="Content Placeholder 2"/>
          <p:cNvSpPr>
            <a:spLocks noGrp="1"/>
          </p:cNvSpPr>
          <p:nvPr>
            <p:ph idx="1"/>
          </p:nvPr>
        </p:nvSpPr>
        <p:spPr/>
        <p:txBody>
          <a:bodyPr>
            <a:normAutofit/>
          </a:bodyPr>
          <a:lstStyle/>
          <a:p>
            <a:r>
              <a:rPr lang="en-US" dirty="0"/>
              <a:t>In this project, we address the problem of solving a maze using the left hand on the wall algorithm </a:t>
            </a:r>
            <a:r>
              <a:rPr lang="en-US" dirty="0" smtClean="0"/>
              <a:t>.</a:t>
            </a:r>
          </a:p>
          <a:p>
            <a:r>
              <a:rPr lang="en-US" dirty="0" smtClean="0"/>
              <a:t>The </a:t>
            </a:r>
            <a:r>
              <a:rPr lang="en-US" dirty="0"/>
              <a:t>functionality of the robot can be further increased by implementing much better and advanced algorithms. </a:t>
            </a:r>
            <a:endParaRPr lang="en-US" dirty="0" smtClean="0"/>
          </a:p>
          <a:p>
            <a:r>
              <a:rPr lang="en-US" dirty="0" smtClean="0"/>
              <a:t>In </a:t>
            </a:r>
            <a:r>
              <a:rPr lang="en-US" dirty="0"/>
              <a:t>this system the robot uses sensors in order to identify the path and the destination points, other functionalities such as video cameras can also be installed in order to identify the path by visual perception. </a:t>
            </a:r>
            <a:endParaRPr lang="en-US" dirty="0" smtClean="0"/>
          </a:p>
          <a:p>
            <a:r>
              <a:rPr lang="en-US" dirty="0" smtClean="0"/>
              <a:t>The </a:t>
            </a:r>
            <a:r>
              <a:rPr lang="en-US" dirty="0"/>
              <a:t>robot with the help of sensors could identify the end points in the path, but with some modifications in the code it can be also made to identify obstacles in its path along with the end points. </a:t>
            </a:r>
            <a:endParaRPr lang="en-US" dirty="0" smtClean="0"/>
          </a:p>
        </p:txBody>
      </p:sp>
    </p:spTree>
    <p:extLst>
      <p:ext uri="{BB962C8B-B14F-4D97-AF65-F5344CB8AC3E}">
        <p14:creationId xmlns:p14="http://schemas.microsoft.com/office/powerpoint/2010/main" xmlns="" val="16598778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Future </a:t>
            </a:r>
            <a:r>
              <a:rPr lang="en-US" sz="4400" dirty="0"/>
              <a:t>Work</a:t>
            </a:r>
            <a:endParaRPr lang="en-US" dirty="0"/>
          </a:p>
        </p:txBody>
      </p:sp>
      <p:sp>
        <p:nvSpPr>
          <p:cNvPr id="3" name="Content Placeholder 2"/>
          <p:cNvSpPr>
            <a:spLocks noGrp="1"/>
          </p:cNvSpPr>
          <p:nvPr>
            <p:ph idx="1"/>
          </p:nvPr>
        </p:nvSpPr>
        <p:spPr>
          <a:xfrm>
            <a:off x="1103312" y="1631374"/>
            <a:ext cx="8946541" cy="4617026"/>
          </a:xfrm>
        </p:spPr>
        <p:txBody>
          <a:bodyPr>
            <a:normAutofit/>
          </a:bodyPr>
          <a:lstStyle/>
          <a:p>
            <a:r>
              <a:rPr lang="en-US" dirty="0"/>
              <a:t>Thus it can be made to work in a dynamic environment with obstacles. The scope of the dynamic environment is large depending on the nature of the obstacles, </a:t>
            </a:r>
            <a:r>
              <a:rPr lang="en-US" dirty="0" err="1"/>
              <a:t>i.e</a:t>
            </a:r>
            <a:r>
              <a:rPr lang="en-US" dirty="0"/>
              <a:t> static or dynamic in nature. </a:t>
            </a:r>
          </a:p>
          <a:p>
            <a:r>
              <a:rPr lang="en-US" dirty="0"/>
              <a:t>Thus the maze solving robot can be used to solve the maze in much more complex and dynamic situations in a more intelligent manner. </a:t>
            </a:r>
          </a:p>
          <a:p>
            <a:r>
              <a:rPr lang="en-IN" dirty="0"/>
              <a:t>These robots with obstacle detection using Distance Measuring Sensors can be used for developing equipment that can be used by blind people . </a:t>
            </a:r>
            <a:endParaRPr lang="en-IN" dirty="0" smtClean="0"/>
          </a:p>
          <a:p>
            <a:r>
              <a:rPr lang="en-IN" dirty="0" smtClean="0"/>
              <a:t>With </a:t>
            </a:r>
            <a:r>
              <a:rPr lang="en-IN" dirty="0"/>
              <a:t>some sophisticated algorithms and more advanced sensors , the robot can be used in path detection and following in Real World where they can be used to supply ammo in military bases or to mine the coal in Coal Mines.</a:t>
            </a:r>
            <a:endParaRPr lang="en-US" dirty="0"/>
          </a:p>
          <a:p>
            <a:endParaRPr lang="en-US" dirty="0"/>
          </a:p>
        </p:txBody>
      </p:sp>
    </p:spTree>
    <p:extLst>
      <p:ext uri="{BB962C8B-B14F-4D97-AF65-F5344CB8AC3E}">
        <p14:creationId xmlns:p14="http://schemas.microsoft.com/office/powerpoint/2010/main" xmlns="" val="10097219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dirty="0" smtClean="0"/>
              <a:t>Thank You</a:t>
            </a:r>
            <a:endParaRPr lang="en-US" sz="9600" dirty="0"/>
          </a:p>
        </p:txBody>
      </p:sp>
    </p:spTree>
    <p:extLst>
      <p:ext uri="{BB962C8B-B14F-4D97-AF65-F5344CB8AC3E}">
        <p14:creationId xmlns:p14="http://schemas.microsoft.com/office/powerpoint/2010/main" xmlns="" val="17273415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b="1" dirty="0" smtClean="0"/>
              <a:t>Robotics  :  </a:t>
            </a:r>
            <a:r>
              <a:rPr lang="en-US" dirty="0" smtClean="0"/>
              <a:t>Robotics </a:t>
            </a:r>
            <a:r>
              <a:rPr lang="en-US" dirty="0"/>
              <a:t>is the branch of technology that deals with the design, </a:t>
            </a:r>
            <a:r>
              <a:rPr lang="en-US" dirty="0" smtClean="0"/>
              <a:t>construction</a:t>
            </a:r>
            <a:r>
              <a:rPr lang="en-US" dirty="0"/>
              <a:t>, operation, and application of robots, as well as computer systems for their control, sensory feedback, and information processing. </a:t>
            </a:r>
            <a:endParaRPr lang="en-US" dirty="0" smtClean="0"/>
          </a:p>
          <a:p>
            <a:pPr marL="0" indent="0">
              <a:buNone/>
            </a:pPr>
            <a:endParaRPr lang="en-US" dirty="0" smtClean="0"/>
          </a:p>
          <a:p>
            <a:r>
              <a:rPr lang="en-US" dirty="0"/>
              <a:t> A robot is a mechanical or virtual artificial agent, usually an electro-mechanical machine that is guided by a computer program or electronic circuitry. </a:t>
            </a:r>
            <a:endParaRPr lang="en-US" dirty="0" smtClean="0"/>
          </a:p>
          <a:p>
            <a:pPr marL="0" indent="0">
              <a:buNone/>
            </a:pPr>
            <a:endParaRPr lang="en-US" dirty="0" smtClean="0"/>
          </a:p>
          <a:p>
            <a:r>
              <a:rPr lang="en-US" dirty="0"/>
              <a:t>Research in robotic maze solving problems has been highly active for the past few decades in both robotics and artiﬁcial intelligence. </a:t>
            </a:r>
          </a:p>
        </p:txBody>
      </p:sp>
    </p:spTree>
    <p:extLst>
      <p:ext uri="{BB962C8B-B14F-4D97-AF65-F5344CB8AC3E}">
        <p14:creationId xmlns:p14="http://schemas.microsoft.com/office/powerpoint/2010/main" xmlns="" val="612146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34661"/>
          </a:xfrm>
        </p:spPr>
        <p:txBody>
          <a:bodyPr/>
          <a:lstStyle/>
          <a:p>
            <a:r>
              <a:rPr lang="en-US" dirty="0" smtClean="0"/>
              <a:t>Problem Definition:</a:t>
            </a:r>
            <a:endParaRPr lang="en-US" dirty="0"/>
          </a:p>
        </p:txBody>
      </p:sp>
      <p:sp>
        <p:nvSpPr>
          <p:cNvPr id="3" name="Content Placeholder 2"/>
          <p:cNvSpPr>
            <a:spLocks noGrp="1"/>
          </p:cNvSpPr>
          <p:nvPr>
            <p:ph idx="1"/>
          </p:nvPr>
        </p:nvSpPr>
        <p:spPr>
          <a:xfrm>
            <a:off x="1043155" y="1106907"/>
            <a:ext cx="8946541" cy="5919536"/>
          </a:xfrm>
        </p:spPr>
        <p:txBody>
          <a:bodyPr>
            <a:noAutofit/>
          </a:bodyPr>
          <a:lstStyle/>
          <a:p>
            <a:r>
              <a:rPr lang="en-IN" dirty="0" smtClean="0"/>
              <a:t>In this project the problem of solving a maze is addressed using a robot. The maze has a source or a starting point with several routes branching out from it.</a:t>
            </a:r>
          </a:p>
          <a:p>
            <a:endParaRPr lang="en-IN" dirty="0" smtClean="0"/>
          </a:p>
          <a:p>
            <a:r>
              <a:rPr lang="en-IN" dirty="0" smtClean="0"/>
              <a:t>There is a destination or ending point which is connected through several routes and not all the routes from the source connect to the destination point. </a:t>
            </a:r>
          </a:p>
          <a:p>
            <a:endParaRPr lang="en-IN" dirty="0" smtClean="0"/>
          </a:p>
          <a:p>
            <a:r>
              <a:rPr lang="en-IN" dirty="0" smtClean="0"/>
              <a:t>There maybe several dead-ends in the maze and also many unfeasible paths from the source to the destination. </a:t>
            </a:r>
          </a:p>
          <a:p>
            <a:endParaRPr lang="en-IN" dirty="0" smtClean="0"/>
          </a:p>
          <a:p>
            <a:r>
              <a:rPr lang="en-IN" dirty="0" smtClean="0"/>
              <a:t>The Maze is solved by a robot in its first run where it learns the maze structure and finds the path to be taken to reach the destination.</a:t>
            </a:r>
          </a:p>
          <a:p>
            <a:pPr>
              <a:buNone/>
            </a:pPr>
            <a:r>
              <a:rPr lang="en-IN" dirty="0" smtClean="0"/>
              <a:t>      Thus , the robot in its subsequent runs, can run through the maze in a definite path to reach the destination.</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dirty="0"/>
              <a:t>Pololu’s 3pi Robot </a:t>
            </a:r>
          </a:p>
        </p:txBody>
      </p:sp>
    </p:spTree>
    <p:extLst>
      <p:ext uri="{BB962C8B-B14F-4D97-AF65-F5344CB8AC3E}">
        <p14:creationId xmlns:p14="http://schemas.microsoft.com/office/powerpoint/2010/main" xmlns="" val="41427440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Pololu’s 3pi Robot </a:t>
            </a:r>
            <a:endParaRPr lang="en-US" dirty="0"/>
          </a:p>
        </p:txBody>
      </p:sp>
      <p:sp>
        <p:nvSpPr>
          <p:cNvPr id="3" name="Content Placeholder 2"/>
          <p:cNvSpPr>
            <a:spLocks noGrp="1"/>
          </p:cNvSpPr>
          <p:nvPr>
            <p:ph sz="half" idx="1"/>
          </p:nvPr>
        </p:nvSpPr>
        <p:spPr/>
        <p:txBody>
          <a:bodyPr/>
          <a:lstStyle/>
          <a:p>
            <a:r>
              <a:rPr lang="en-US" dirty="0"/>
              <a:t>The Pololu 3pi robot is a small, high-performance, autonomous robot designed to excel in line-following and </a:t>
            </a:r>
            <a:r>
              <a:rPr lang="en-US" dirty="0" smtClean="0"/>
              <a:t>line maze - solving </a:t>
            </a:r>
            <a:r>
              <a:rPr lang="en-US" dirty="0"/>
              <a:t>competitions. </a:t>
            </a:r>
            <a:endParaRPr lang="en-US" dirty="0" smtClean="0"/>
          </a:p>
          <a:p>
            <a:r>
              <a:rPr lang="en-US" dirty="0"/>
              <a:t>Powered by four AAA </a:t>
            </a:r>
            <a:r>
              <a:rPr lang="en-US" dirty="0" smtClean="0"/>
              <a:t>batteries and </a:t>
            </a:r>
            <a:r>
              <a:rPr lang="en-US" dirty="0"/>
              <a:t>a unique power system that runs the motors at a regulated </a:t>
            </a:r>
            <a:r>
              <a:rPr lang="en-US" dirty="0" smtClean="0"/>
              <a:t>9.25V</a:t>
            </a:r>
            <a:r>
              <a:rPr lang="en-US" dirty="0"/>
              <a:t>, 3pi is capable of speeds up to 100 cm/second while making precise turns and spins that don’t vary with the battery voltage.</a:t>
            </a:r>
            <a:r>
              <a:rPr lang="en-US" dirty="0" smtClean="0"/>
              <a:t> </a:t>
            </a:r>
            <a:endParaRPr lang="en-US" dirty="0"/>
          </a:p>
        </p:txBody>
      </p:sp>
      <p:pic>
        <p:nvPicPr>
          <p:cNvPr id="6" name="Content Placeholder 5"/>
          <p:cNvPicPr>
            <a:picLocks noGrp="1" noChangeAspect="1"/>
          </p:cNvPicPr>
          <p:nvPr>
            <p:ph sz="half" idx="2"/>
          </p:nvPr>
        </p:nvPicPr>
        <p:blipFill>
          <a:blip r:embed="rId2"/>
          <a:stretch>
            <a:fillRect/>
          </a:stretch>
        </p:blipFill>
        <p:spPr>
          <a:xfrm>
            <a:off x="6357443" y="1737521"/>
            <a:ext cx="4667312" cy="4403505"/>
          </a:xfrm>
          <a:prstGeom prst="rect">
            <a:avLst/>
          </a:prstGeom>
        </p:spPr>
      </p:pic>
    </p:spTree>
    <p:extLst>
      <p:ext uri="{BB962C8B-B14F-4D97-AF65-F5344CB8AC3E}">
        <p14:creationId xmlns:p14="http://schemas.microsoft.com/office/powerpoint/2010/main" xmlns="" val="34000818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Pololu’s 3pi Robot </a:t>
            </a:r>
            <a:endParaRPr lang="en-US" dirty="0"/>
          </a:p>
        </p:txBody>
      </p:sp>
      <p:sp>
        <p:nvSpPr>
          <p:cNvPr id="3" name="Content Placeholder 2"/>
          <p:cNvSpPr>
            <a:spLocks noGrp="1"/>
          </p:cNvSpPr>
          <p:nvPr>
            <p:ph idx="1"/>
          </p:nvPr>
        </p:nvSpPr>
        <p:spPr/>
        <p:txBody>
          <a:bodyPr/>
          <a:lstStyle/>
          <a:p>
            <a:r>
              <a:rPr lang="en-US" dirty="0"/>
              <a:t>The 3pi is based on an Atmel ATmega168 or </a:t>
            </a:r>
            <a:r>
              <a:rPr lang="en-US" dirty="0" smtClean="0"/>
              <a:t>ATmega328 microcontroller</a:t>
            </a:r>
            <a:r>
              <a:rPr lang="en-US" dirty="0"/>
              <a:t>, henceforth referred to as </a:t>
            </a:r>
            <a:r>
              <a:rPr lang="en-US" dirty="0" smtClean="0"/>
              <a:t>the “ATmegaxx8</a:t>
            </a:r>
            <a:r>
              <a:rPr lang="en-US" dirty="0"/>
              <a:t>”, running at 20 </a:t>
            </a:r>
            <a:r>
              <a:rPr lang="en-US" dirty="0" err="1" smtClean="0"/>
              <a:t>MHz.</a:t>
            </a:r>
            <a:r>
              <a:rPr lang="en-US" dirty="0" smtClean="0"/>
              <a:t> </a:t>
            </a:r>
          </a:p>
          <a:p>
            <a:pPr marL="0" indent="0">
              <a:buNone/>
            </a:pPr>
            <a:endParaRPr lang="en-US" dirty="0" smtClean="0"/>
          </a:p>
          <a:p>
            <a:r>
              <a:rPr lang="en-US" dirty="0" smtClean="0"/>
              <a:t>ATmega168-based </a:t>
            </a:r>
            <a:r>
              <a:rPr lang="en-US" dirty="0"/>
              <a:t>3pi robots feature 16 KB of flash program memory and 1 </a:t>
            </a:r>
            <a:r>
              <a:rPr lang="en-US" dirty="0" smtClean="0"/>
              <a:t>KB RAM</a:t>
            </a:r>
            <a:r>
              <a:rPr lang="en-US" dirty="0"/>
              <a:t>, and 512 bytes of persistent EEPROM </a:t>
            </a:r>
            <a:r>
              <a:rPr lang="en-US" dirty="0" smtClean="0"/>
              <a:t>memory.</a:t>
            </a:r>
          </a:p>
          <a:p>
            <a:pPr marL="0" indent="0">
              <a:buNone/>
            </a:pPr>
            <a:endParaRPr lang="en-US" dirty="0" smtClean="0"/>
          </a:p>
          <a:p>
            <a:r>
              <a:rPr lang="en-US" dirty="0" smtClean="0"/>
              <a:t>ATmega328-based </a:t>
            </a:r>
            <a:r>
              <a:rPr lang="en-US" dirty="0"/>
              <a:t>3pi robots feature 32 KB of flash </a:t>
            </a:r>
            <a:r>
              <a:rPr lang="en-US" dirty="0" smtClean="0"/>
              <a:t>program memory</a:t>
            </a:r>
            <a:r>
              <a:rPr lang="en-US" dirty="0"/>
              <a:t>, 2 KB RAM, and 1 KB of persistent EEPROM memory.</a:t>
            </a:r>
          </a:p>
        </p:txBody>
      </p:sp>
    </p:spTree>
    <p:extLst>
      <p:ext uri="{BB962C8B-B14F-4D97-AF65-F5344CB8AC3E}">
        <p14:creationId xmlns:p14="http://schemas.microsoft.com/office/powerpoint/2010/main" xmlns="" val="10121953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6693"/>
          </a:xfrm>
        </p:spPr>
        <p:txBody>
          <a:bodyPr/>
          <a:lstStyle/>
          <a:p>
            <a:r>
              <a:rPr lang="en-US" sz="4400" dirty="0" err="1" smtClean="0"/>
              <a:t>Pololu’s</a:t>
            </a:r>
            <a:r>
              <a:rPr lang="en-US" sz="4400" dirty="0" smtClean="0"/>
              <a:t> 3pi Robot</a:t>
            </a:r>
            <a:br>
              <a:rPr lang="en-US" sz="4400" dirty="0" smtClean="0"/>
            </a:br>
            <a:endParaRPr lang="en-US" sz="2000" b="1" u="sng" dirty="0"/>
          </a:p>
        </p:txBody>
      </p:sp>
      <p:pic>
        <p:nvPicPr>
          <p:cNvPr id="8" name="Content Placeholder 7"/>
          <p:cNvPicPr>
            <a:picLocks noGrp="1"/>
          </p:cNvPicPr>
          <p:nvPr>
            <p:ph idx="1"/>
          </p:nvPr>
        </p:nvPicPr>
        <p:blipFill>
          <a:blip r:embed="rId2" cstate="print"/>
          <a:srcRect/>
          <a:stretch>
            <a:fillRect/>
          </a:stretch>
        </p:blipFill>
        <p:spPr bwMode="auto">
          <a:xfrm>
            <a:off x="2382253" y="1973179"/>
            <a:ext cx="7988968" cy="4572000"/>
          </a:xfrm>
          <a:prstGeom prst="rect">
            <a:avLst/>
          </a:prstGeom>
          <a:noFill/>
          <a:ln w="9525">
            <a:noFill/>
            <a:miter lim="800000"/>
            <a:headEnd/>
            <a:tailEnd/>
          </a:ln>
        </p:spPr>
      </p:pic>
      <p:sp>
        <p:nvSpPr>
          <p:cNvPr id="9" name="TextBox 8"/>
          <p:cNvSpPr txBox="1"/>
          <p:nvPr/>
        </p:nvSpPr>
        <p:spPr>
          <a:xfrm>
            <a:off x="830177" y="1395664"/>
            <a:ext cx="4957011" cy="369332"/>
          </a:xfrm>
          <a:prstGeom prst="rect">
            <a:avLst/>
          </a:prstGeom>
          <a:noFill/>
        </p:spPr>
        <p:txBody>
          <a:bodyPr wrap="square" rtlCol="0">
            <a:spAutoFit/>
          </a:bodyPr>
          <a:lstStyle/>
          <a:p>
            <a:r>
              <a:rPr lang="en-US" b="1" u="sng" dirty="0" smtClean="0"/>
              <a:t>3pi Robot simplified schematic diagram:</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309</TotalTime>
  <Words>1852</Words>
  <Application>Microsoft Office PowerPoint</Application>
  <PresentationFormat>Custom</PresentationFormat>
  <Paragraphs>126</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Ion</vt:lpstr>
      <vt:lpstr>Maze Solving Using a Robot</vt:lpstr>
      <vt:lpstr>Presentation Overview</vt:lpstr>
      <vt:lpstr>Introduction</vt:lpstr>
      <vt:lpstr>Introduction</vt:lpstr>
      <vt:lpstr>Problem Definition:</vt:lpstr>
      <vt:lpstr>Pololu’s 3pi Robot </vt:lpstr>
      <vt:lpstr>Pololu’s 3pi Robot </vt:lpstr>
      <vt:lpstr>Pololu’s 3pi Robot </vt:lpstr>
      <vt:lpstr>Pololu’s 3pi Robot </vt:lpstr>
      <vt:lpstr>Pololu’s 3pi Robot </vt:lpstr>
      <vt:lpstr>Pololu’s 3pi Robot </vt:lpstr>
      <vt:lpstr>Pololu’s 3pi Robot </vt:lpstr>
      <vt:lpstr>Pololu’s 3pi Robot </vt:lpstr>
      <vt:lpstr>Pololu’s 3pi Robot </vt:lpstr>
      <vt:lpstr>Maze Solving Robot</vt:lpstr>
      <vt:lpstr>Maze Solving Robot</vt:lpstr>
      <vt:lpstr>Maze Solving Robot</vt:lpstr>
      <vt:lpstr>Left Hand On The Wall Algorithm</vt:lpstr>
      <vt:lpstr>Left Hand On The Wall Algorithm</vt:lpstr>
      <vt:lpstr>Implementation</vt:lpstr>
      <vt:lpstr>Implementation:</vt:lpstr>
      <vt:lpstr>Simplifying the Solution</vt:lpstr>
      <vt:lpstr>Simplifying the Solution</vt:lpstr>
      <vt:lpstr>Simplifying the Solution</vt:lpstr>
      <vt:lpstr>Experimental Results </vt:lpstr>
      <vt:lpstr>Experimental Results </vt:lpstr>
      <vt:lpstr>Experimental Results</vt:lpstr>
      <vt:lpstr>Experimental Results</vt:lpstr>
      <vt:lpstr>Experimental Results</vt:lpstr>
      <vt:lpstr>Experimental Results</vt:lpstr>
      <vt:lpstr>Experimental Results</vt:lpstr>
      <vt:lpstr>Conclusion and Future Work</vt:lpstr>
      <vt:lpstr>Conclusion</vt:lpstr>
      <vt:lpstr>Future Work</vt:lpstr>
      <vt:lpstr>Future Work</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Maze Solving Using a Robot</dc:title>
  <dc:creator>Raghav Mishra</dc:creator>
  <cp:lastModifiedBy>Windows User</cp:lastModifiedBy>
  <cp:revision>25</cp:revision>
  <dcterms:created xsi:type="dcterms:W3CDTF">2014-05-25T15:19:16Z</dcterms:created>
  <dcterms:modified xsi:type="dcterms:W3CDTF">2014-05-26T06:53:23Z</dcterms:modified>
</cp:coreProperties>
</file>